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9" r:id="rId16"/>
  </p:sldIdLst>
  <p:sldSz cx="9144000" cy="5143500"/>
  <p:notesSz cx="6858000" cy="9144000"/>
  <p:embeddedFontLst>
    <p:embeddedFont>
      <p:font typeface="Montserrat" panose="00000500000000000000"/>
      <p:regular r:id="rId20"/>
    </p:embeddedFont>
    <p:embeddedFont>
      <p:font typeface="Lato" panose="020F0502020204030203"/>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1" name="Shape 291"/>
        <p:cNvGrpSpPr/>
        <p:nvPr/>
      </p:nvGrpSpPr>
      <p:grpSpPr>
        <a:xfrm>
          <a:off x="0" y="0"/>
          <a:ext cx="0" cy="0"/>
          <a:chOff x="0" y="0"/>
          <a:chExt cx="0" cy="0"/>
        </a:xfrm>
      </p:grpSpPr>
      <p:sp>
        <p:nvSpPr>
          <p:cNvPr id="292" name="Google Shape;292;g101b4bc8681_6_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01b4bc8681_6_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8" name="Shape 298"/>
        <p:cNvGrpSpPr/>
        <p:nvPr/>
      </p:nvGrpSpPr>
      <p:grpSpPr>
        <a:xfrm>
          <a:off x="0" y="0"/>
          <a:ext cx="0" cy="0"/>
          <a:chOff x="0" y="0"/>
          <a:chExt cx="0" cy="0"/>
        </a:xfrm>
      </p:grpSpPr>
      <p:sp>
        <p:nvSpPr>
          <p:cNvPr id="299" name="Google Shape;299;g101b5194bf3_1_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01b5194bf3_1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7" name="Shape 307"/>
        <p:cNvGrpSpPr/>
        <p:nvPr/>
      </p:nvGrpSpPr>
      <p:grpSpPr>
        <a:xfrm>
          <a:off x="0" y="0"/>
          <a:ext cx="0" cy="0"/>
          <a:chOff x="0" y="0"/>
          <a:chExt cx="0" cy="0"/>
        </a:xfrm>
      </p:grpSpPr>
      <p:sp>
        <p:nvSpPr>
          <p:cNvPr id="308" name="Google Shape;308;g101b4bc8681_6_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01b4bc8681_6_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9" name="Shape 319"/>
        <p:cNvGrpSpPr/>
        <p:nvPr/>
      </p:nvGrpSpPr>
      <p:grpSpPr>
        <a:xfrm>
          <a:off x="0" y="0"/>
          <a:ext cx="0" cy="0"/>
          <a:chOff x="0" y="0"/>
          <a:chExt cx="0" cy="0"/>
        </a:xfrm>
      </p:grpSpPr>
      <p:sp>
        <p:nvSpPr>
          <p:cNvPr id="320" name="Google Shape;320;g1f87997393_0_15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f87997393_0_15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5" name="Shape 245"/>
        <p:cNvGrpSpPr/>
        <p:nvPr/>
      </p:nvGrpSpPr>
      <p:grpSpPr>
        <a:xfrm>
          <a:off x="0" y="0"/>
          <a:ext cx="0" cy="0"/>
          <a:chOff x="0" y="0"/>
          <a:chExt cx="0" cy="0"/>
        </a:xfrm>
      </p:grpSpPr>
      <p:sp>
        <p:nvSpPr>
          <p:cNvPr id="246" name="Google Shape;246;g1f87997393_0_8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f87997393_0_8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Google Shape;252;g1f87997393_0_8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f87997393_0_8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9" name="Shape 259"/>
        <p:cNvGrpSpPr/>
        <p:nvPr/>
      </p:nvGrpSpPr>
      <p:grpSpPr>
        <a:xfrm>
          <a:off x="0" y="0"/>
          <a:ext cx="0" cy="0"/>
          <a:chOff x="0" y="0"/>
          <a:chExt cx="0" cy="0"/>
        </a:xfrm>
      </p:grpSpPr>
      <p:sp>
        <p:nvSpPr>
          <p:cNvPr id="260" name="Google Shape;260;g1f87997393_0_8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f87997393_0_8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5" name="Shape 265"/>
        <p:cNvGrpSpPr/>
        <p:nvPr/>
      </p:nvGrpSpPr>
      <p:grpSpPr>
        <a:xfrm>
          <a:off x="0" y="0"/>
          <a:ext cx="0" cy="0"/>
          <a:chOff x="0" y="0"/>
          <a:chExt cx="0" cy="0"/>
        </a:xfrm>
      </p:grpSpPr>
      <p:sp>
        <p:nvSpPr>
          <p:cNvPr id="266" name="Google Shape;266;g101b4bc8681_5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01b4bc8681_5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1" name="Shape 271"/>
        <p:cNvGrpSpPr/>
        <p:nvPr/>
      </p:nvGrpSpPr>
      <p:grpSpPr>
        <a:xfrm>
          <a:off x="0" y="0"/>
          <a:ext cx="0" cy="0"/>
          <a:chOff x="0" y="0"/>
          <a:chExt cx="0" cy="0"/>
        </a:xfrm>
      </p:grpSpPr>
      <p:sp>
        <p:nvSpPr>
          <p:cNvPr id="272" name="Google Shape;272;g101b4bc8681_6_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01b4bc8681_6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101b4bc8681_6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1b4bc8681_6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5" name="Shape 285"/>
        <p:cNvGrpSpPr/>
        <p:nvPr/>
      </p:nvGrpSpPr>
      <p:grpSpPr>
        <a:xfrm>
          <a:off x="0" y="0"/>
          <a:ext cx="0" cy="0"/>
          <a:chOff x="0" y="0"/>
          <a:chExt cx="0" cy="0"/>
        </a:xfrm>
      </p:grpSpPr>
      <p:sp>
        <p:nvSpPr>
          <p:cNvPr id="286" name="Google Shape;286;g101b4bc8681_5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01b4bc8681_5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35"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 name="Google Shape;159;p11"/>
          <p:cNvSpPr txBox="1"/>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 name="Google Shape;169;p12"/>
          <p:cNvSpPr txBox="1"/>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72" name="Google Shape;172;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 name="Google Shape;177;p13"/>
          <p:cNvSpPr txBox="1"/>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p:txBody>
      </p:sp>
      <p:sp>
        <p:nvSpPr>
          <p:cNvPr id="178" name="Google Shape;178;p1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 name="Google Shape;203;p14"/>
          <p:cNvSpPr txBox="1"/>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205" name="Google Shape;205;p1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210" name="Shape 210"/>
        <p:cNvGrpSpPr/>
        <p:nvPr/>
      </p:nvGrpSpPr>
      <p:grpSpPr>
        <a:xfrm>
          <a:off x="0" y="0"/>
          <a:ext cx="0" cy="0"/>
          <a:chOff x="0" y="0"/>
          <a:chExt cx="0" cy="0"/>
        </a:xfrm>
      </p:grpSpPr>
      <p:sp>
        <p:nvSpPr>
          <p:cNvPr id="211" name="Google Shape;211;p1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212"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214" name="Google Shape;214;p16"/>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 name="Google Shape;37;p3"/>
          <p:cNvSpPr txBox="1"/>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 name="Google Shape;63;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4"/>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65"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 name="Google Shape;73;p5"/>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75" name="Google Shape;75;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6"/>
          <p:cNvSpPr txBox="1"/>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 name="Google Shape;87;p6"/>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 name="Google Shape;99;p7"/>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01" name="Google Shape;101;p7"/>
          <p:cNvSpPr txBox="1"/>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02"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 name="Google Shape;110;p8"/>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12" name="Google Shape;112;p8"/>
          <p:cNvSpPr txBox="1"/>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13" name="Google Shape;113;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14"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 name="Google Shape;122;p9"/>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24"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 name="Google Shape;132;p10"/>
          <p:cNvSpPr txBox="1"/>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34" name="Google Shape;134;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1pPr>
            <a:lvl2pPr lvl="1">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2pPr>
            <a:lvl3pPr lvl="2">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3pPr>
            <a:lvl4pPr lvl="3">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4pPr>
            <a:lvl5pPr lvl="4">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5pPr>
            <a:lvl6pPr lvl="5">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6pPr>
            <a:lvl7pPr lvl="6">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7pPr>
            <a:lvl8pPr lvl="7">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8pPr>
            <a:lvl9pPr lvl="8">
              <a:spcBef>
                <a:spcPts val="0"/>
              </a:spcBef>
              <a:spcAft>
                <a:spcPts val="0"/>
              </a:spcAft>
              <a:buClr>
                <a:schemeClr val="lt1"/>
              </a:buClr>
              <a:buSzPts val="2800"/>
              <a:buFont typeface="Montserrat" panose="00000500000000000000"/>
              <a:buNone/>
              <a:defRPr sz="2800">
                <a:solidFill>
                  <a:schemeClr val="lt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8.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slide" Target="slide5.xml"/><Relationship Id="rId2" Type="http://schemas.openxmlformats.org/officeDocument/2006/relationships/slide" Target="slide4.xml"/><Relationship Id="rId1" Type="http://schemas.openxmlformats.org/officeDocument/2006/relationships/slide" Target="slide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D9F0FF"/>
                </a:solidFill>
              </a:rPr>
              <a:t>Secure Vault</a:t>
            </a:r>
            <a:endParaRPr>
              <a:solidFill>
                <a:srgbClr val="D9F0FF"/>
              </a:solidFill>
            </a:endParaRPr>
          </a:p>
        </p:txBody>
      </p:sp>
      <p:sp>
        <p:nvSpPr>
          <p:cNvPr id="229" name="Google Shape;229;p17"/>
          <p:cNvSpPr txBox="1"/>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Information System Security Project</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94" name="Shape 294"/>
        <p:cNvGrpSpPr/>
        <p:nvPr/>
      </p:nvGrpSpPr>
      <p:grpSpPr>
        <a:xfrm>
          <a:off x="0" y="0"/>
          <a:ext cx="0" cy="0"/>
          <a:chOff x="0" y="0"/>
          <a:chExt cx="0" cy="0"/>
        </a:xfrm>
      </p:grpSpPr>
      <p:sp>
        <p:nvSpPr>
          <p:cNvPr id="295" name="Google Shape;295;p26"/>
          <p:cNvSpPr txBox="1"/>
          <p:nvPr>
            <p:ph type="title"/>
          </p:nvPr>
        </p:nvSpPr>
        <p:spPr>
          <a:xfrm>
            <a:off x="1042375" y="2158375"/>
            <a:ext cx="20601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00"/>
                </a:solidFill>
              </a:rPr>
              <a:t>AES Cipher</a:t>
            </a:r>
            <a:endParaRPr>
              <a:solidFill>
                <a:srgbClr val="00FF00"/>
              </a:solidFill>
            </a:endParaRPr>
          </a:p>
        </p:txBody>
      </p:sp>
      <p:sp>
        <p:nvSpPr>
          <p:cNvPr id="296" name="Google Shape;296;p26"/>
          <p:cNvSpPr txBox="1"/>
          <p:nvPr>
            <p:ph type="subTitle" idx="1"/>
          </p:nvPr>
        </p:nvSpPr>
        <p:spPr>
          <a:xfrm>
            <a:off x="1042375" y="2887975"/>
            <a:ext cx="2060100" cy="41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4CCCC"/>
                </a:solidFill>
              </a:rPr>
              <a:t>A symmetric block cipher</a:t>
            </a:r>
            <a:endParaRPr>
              <a:solidFill>
                <a:srgbClr val="F4CCCC"/>
              </a:solidFill>
            </a:endParaRPr>
          </a:p>
        </p:txBody>
      </p:sp>
      <p:sp>
        <p:nvSpPr>
          <p:cNvPr id="297" name="Google Shape;297;p26"/>
          <p:cNvSpPr txBox="1"/>
          <p:nvPr>
            <p:ph type="body" idx="2"/>
          </p:nvPr>
        </p:nvSpPr>
        <p:spPr>
          <a:xfrm>
            <a:off x="4474675" y="1115650"/>
            <a:ext cx="3676800" cy="3279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Advanced Encryption Standard is a commonly used algorithm with SSL/TLS.</a:t>
            </a:r>
            <a:endParaRPr lang="en-GB"/>
          </a:p>
          <a:p>
            <a:pPr marL="457200" lvl="0" indent="-311150" algn="l" rtl="0">
              <a:spcBef>
                <a:spcPts val="0"/>
              </a:spcBef>
              <a:spcAft>
                <a:spcPts val="0"/>
              </a:spcAft>
              <a:buSzPts val="1300"/>
              <a:buChar char="●"/>
            </a:pPr>
            <a:r>
              <a:rPr lang="en-GB"/>
              <a:t>CryptoJS.AES.encrypt returns an object that contains the decryption keys. The .toString() method of this library specifically ensures that the output is safe to be stored and cannot be decrypted. Storing the resulting object or encoding it isn't safe as it'd contain the decryption key.</a:t>
            </a:r>
            <a:endParaRPr lang="en-GB"/>
          </a:p>
          <a:p>
            <a:pPr marL="457200" lvl="0" indent="-311150" algn="l" rtl="0">
              <a:spcBef>
                <a:spcPts val="0"/>
              </a:spcBef>
              <a:spcAft>
                <a:spcPts val="0"/>
              </a:spcAft>
              <a:buSzPts val="1300"/>
              <a:buChar char="●"/>
            </a:pPr>
            <a:r>
              <a:rPr lang="en-GB"/>
              <a:t>It puts plaintext through a number of “transformation rounds” determined by key size, each round consists of several processing steps.</a:t>
            </a:r>
            <a:endParaRPr lang="en-GB"/>
          </a:p>
          <a:p>
            <a:pPr marL="0" lvl="0" indent="0" algn="l" rtl="0">
              <a:spcBef>
                <a:spcPts val="1600"/>
              </a:spcBef>
              <a:spcAft>
                <a:spcPts val="1600"/>
              </a:spcAft>
              <a:buNone/>
            </a:p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01" name="Shape 301"/>
        <p:cNvGrpSpPr/>
        <p:nvPr/>
      </p:nvGrpSpPr>
      <p:grpSpPr>
        <a:xfrm>
          <a:off x="0" y="0"/>
          <a:ext cx="0" cy="0"/>
          <a:chOff x="0" y="0"/>
          <a:chExt cx="0" cy="0"/>
        </a:xfrm>
      </p:grpSpPr>
      <p:sp>
        <p:nvSpPr>
          <p:cNvPr id="302" name="Google Shape;302;p27"/>
          <p:cNvSpPr txBox="1"/>
          <p:nvPr>
            <p:ph type="title"/>
          </p:nvPr>
        </p:nvSpPr>
        <p:spPr>
          <a:xfrm>
            <a:off x="3868900" y="429125"/>
            <a:ext cx="2182800" cy="58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00"/>
                </a:solidFill>
              </a:rPr>
              <a:t>AES Cipher</a:t>
            </a:r>
            <a:endParaRPr>
              <a:solidFill>
                <a:srgbClr val="00FF00"/>
              </a:solidFill>
            </a:endParaRPr>
          </a:p>
        </p:txBody>
      </p:sp>
      <p:sp>
        <p:nvSpPr>
          <p:cNvPr id="303" name="Google Shape;303;p27"/>
          <p:cNvSpPr txBox="1"/>
          <p:nvPr/>
        </p:nvSpPr>
        <p:spPr>
          <a:xfrm>
            <a:off x="271225" y="1956725"/>
            <a:ext cx="1307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4CCCC"/>
                </a:solidFill>
                <a:latin typeface="Lato" panose="020F0502020204030203"/>
                <a:ea typeface="Lato" panose="020F0502020204030203"/>
                <a:cs typeface="Lato" panose="020F0502020204030203"/>
                <a:sym typeface="Lato" panose="020F0502020204030203"/>
              </a:rPr>
              <a:t>Encryption</a:t>
            </a:r>
            <a:r>
              <a:rPr lang="en-GB" sz="1800">
                <a:solidFill>
                  <a:schemeClr val="lt1"/>
                </a:solidFill>
                <a:latin typeface="Lato" panose="020F0502020204030203"/>
                <a:ea typeface="Lato" panose="020F0502020204030203"/>
                <a:cs typeface="Lato" panose="020F0502020204030203"/>
                <a:sym typeface="Lato" panose="020F0502020204030203"/>
              </a:rPr>
              <a:t> </a:t>
            </a:r>
            <a:endParaRPr sz="1800">
              <a:solidFill>
                <a:schemeClr val="lt1"/>
              </a:solidFill>
              <a:latin typeface="Lato" panose="020F0502020204030203"/>
              <a:ea typeface="Lato" panose="020F0502020204030203"/>
              <a:cs typeface="Lato" panose="020F0502020204030203"/>
              <a:sym typeface="Lato" panose="020F0502020204030203"/>
            </a:endParaRPr>
          </a:p>
        </p:txBody>
      </p:sp>
      <p:sp>
        <p:nvSpPr>
          <p:cNvPr id="304" name="Google Shape;304;p27"/>
          <p:cNvSpPr txBox="1"/>
          <p:nvPr/>
        </p:nvSpPr>
        <p:spPr>
          <a:xfrm>
            <a:off x="271225" y="3847050"/>
            <a:ext cx="1394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4CCCC"/>
                </a:solidFill>
                <a:latin typeface="Lato" panose="020F0502020204030203"/>
                <a:ea typeface="Lato" panose="020F0502020204030203"/>
                <a:cs typeface="Lato" panose="020F0502020204030203"/>
                <a:sym typeface="Lato" panose="020F0502020204030203"/>
              </a:rPr>
              <a:t>De</a:t>
            </a:r>
            <a:r>
              <a:rPr lang="en-GB" sz="1800">
                <a:solidFill>
                  <a:srgbClr val="F4CCCC"/>
                </a:solidFill>
                <a:latin typeface="Lato" panose="020F0502020204030203"/>
                <a:ea typeface="Lato" panose="020F0502020204030203"/>
                <a:cs typeface="Lato" panose="020F0502020204030203"/>
                <a:sym typeface="Lato" panose="020F0502020204030203"/>
              </a:rPr>
              <a:t>cryption</a:t>
            </a:r>
            <a:r>
              <a:rPr lang="en-GB" sz="1800">
                <a:solidFill>
                  <a:srgbClr val="E6B8AF"/>
                </a:solidFill>
                <a:latin typeface="Lato" panose="020F0502020204030203"/>
                <a:ea typeface="Lato" panose="020F0502020204030203"/>
                <a:cs typeface="Lato" panose="020F0502020204030203"/>
                <a:sym typeface="Lato" panose="020F0502020204030203"/>
              </a:rPr>
              <a:t> </a:t>
            </a:r>
            <a:endParaRPr sz="1800">
              <a:solidFill>
                <a:srgbClr val="E6B8AF"/>
              </a:solidFill>
              <a:latin typeface="Lato" panose="020F0502020204030203"/>
              <a:ea typeface="Lato" panose="020F0502020204030203"/>
              <a:cs typeface="Lato" panose="020F0502020204030203"/>
              <a:sym typeface="Lato" panose="020F0502020204030203"/>
            </a:endParaRPr>
          </a:p>
        </p:txBody>
      </p:sp>
      <p:pic>
        <p:nvPicPr>
          <p:cNvPr id="305" name="Google Shape;305;p27"/>
          <p:cNvPicPr preferRelativeResize="0"/>
          <p:nvPr/>
        </p:nvPicPr>
        <p:blipFill>
          <a:blip r:embed="rId1"/>
          <a:stretch>
            <a:fillRect/>
          </a:stretch>
        </p:blipFill>
        <p:spPr>
          <a:xfrm>
            <a:off x="1933650" y="1378163"/>
            <a:ext cx="6422825" cy="1618832"/>
          </a:xfrm>
          <a:prstGeom prst="rect">
            <a:avLst/>
          </a:prstGeom>
          <a:noFill/>
          <a:ln>
            <a:noFill/>
          </a:ln>
        </p:spPr>
      </p:pic>
      <p:pic>
        <p:nvPicPr>
          <p:cNvPr id="306" name="Google Shape;306;p27"/>
          <p:cNvPicPr preferRelativeResize="0"/>
          <p:nvPr/>
        </p:nvPicPr>
        <p:blipFill rotWithShape="1">
          <a:blip r:embed="rId2"/>
          <a:srcRect/>
          <a:stretch>
            <a:fillRect/>
          </a:stretch>
        </p:blipFill>
        <p:spPr>
          <a:xfrm>
            <a:off x="1933650" y="3360150"/>
            <a:ext cx="6772549" cy="1539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10" name="Shape 310"/>
        <p:cNvGrpSpPr/>
        <p:nvPr/>
      </p:nvGrpSpPr>
      <p:grpSpPr>
        <a:xfrm>
          <a:off x="0" y="0"/>
          <a:ext cx="0" cy="0"/>
          <a:chOff x="0" y="0"/>
          <a:chExt cx="0" cy="0"/>
        </a:xfrm>
      </p:grpSpPr>
      <p:sp>
        <p:nvSpPr>
          <p:cNvPr id="311" name="Google Shape;311;p28"/>
          <p:cNvSpPr txBox="1"/>
          <p:nvPr>
            <p:ph type="title"/>
          </p:nvPr>
        </p:nvSpPr>
        <p:spPr>
          <a:xfrm>
            <a:off x="1297500" y="845825"/>
            <a:ext cx="3825900" cy="5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FF"/>
                </a:solidFill>
              </a:rPr>
              <a:t>Further Improvements</a:t>
            </a:r>
            <a:endParaRPr>
              <a:solidFill>
                <a:srgbClr val="00FFFF"/>
              </a:solidFill>
            </a:endParaRPr>
          </a:p>
        </p:txBody>
      </p:sp>
      <p:sp>
        <p:nvSpPr>
          <p:cNvPr id="312" name="Google Shape;312;p28"/>
          <p:cNvSpPr txBox="1"/>
          <p:nvPr>
            <p:ph type="body" idx="1"/>
          </p:nvPr>
        </p:nvSpPr>
        <p:spPr>
          <a:xfrm>
            <a:off x="1117050" y="1893900"/>
            <a:ext cx="6909900" cy="2178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GB" sz="1600"/>
              <a:t>Automatic Strong Password Generator.</a:t>
            </a:r>
            <a:endParaRPr sz="1600"/>
          </a:p>
          <a:p>
            <a:pPr marL="457200" lvl="0" indent="-330200" algn="l" rtl="0">
              <a:spcBef>
                <a:spcPts val="0"/>
              </a:spcBef>
              <a:spcAft>
                <a:spcPts val="0"/>
              </a:spcAft>
              <a:buSzPts val="1600"/>
              <a:buChar char="●"/>
            </a:pPr>
            <a:r>
              <a:rPr lang="en-GB" sz="1600"/>
              <a:t>Individual Secret key for cards, text and </a:t>
            </a:r>
            <a:r>
              <a:rPr lang="en-GB" sz="1600"/>
              <a:t>passwords</a:t>
            </a:r>
            <a:r>
              <a:rPr lang="en-GB" sz="1600"/>
              <a:t> respectively.</a:t>
            </a:r>
            <a:endParaRPr sz="1600"/>
          </a:p>
          <a:p>
            <a:pPr marL="457200" lvl="0" indent="-330200" algn="l" rtl="0">
              <a:spcBef>
                <a:spcPts val="0"/>
              </a:spcBef>
              <a:spcAft>
                <a:spcPts val="0"/>
              </a:spcAft>
              <a:buSzPts val="1600"/>
              <a:buChar char="●"/>
            </a:pPr>
            <a:r>
              <a:rPr lang="en-GB" sz="1600"/>
              <a:t>Update</a:t>
            </a:r>
            <a:r>
              <a:rPr lang="en-GB" sz="1600"/>
              <a:t> keys, Forgot password, Login authentication directly with google accounts, github etc.</a:t>
            </a:r>
            <a:endParaRPr sz="1600"/>
          </a:p>
          <a:p>
            <a:pPr marL="457200" lvl="0" indent="-330200" algn="l" rtl="0">
              <a:spcBef>
                <a:spcPts val="0"/>
              </a:spcBef>
              <a:spcAft>
                <a:spcPts val="0"/>
              </a:spcAft>
              <a:buSzPts val="1600"/>
              <a:buChar char="●"/>
            </a:pPr>
            <a:r>
              <a:rPr lang="en-GB" sz="1600"/>
              <a:t>Saving Large Files.</a:t>
            </a:r>
            <a:endParaRPr sz="1600"/>
          </a:p>
          <a:p>
            <a:pPr marL="457200" lvl="0" indent="-330200" algn="l" rtl="0">
              <a:spcBef>
                <a:spcPts val="0"/>
              </a:spcBef>
              <a:spcAft>
                <a:spcPts val="0"/>
              </a:spcAft>
              <a:buSzPts val="1600"/>
              <a:buChar char="●"/>
            </a:pPr>
            <a:r>
              <a:rPr lang="en-GB" sz="1600"/>
              <a:t>Implementing browser extension for saving passwords and usernames entered in the website directly into the app.</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22" name="Shape 322"/>
        <p:cNvGrpSpPr/>
        <p:nvPr/>
      </p:nvGrpSpPr>
      <p:grpSpPr>
        <a:xfrm>
          <a:off x="0" y="0"/>
          <a:ext cx="0" cy="0"/>
          <a:chOff x="0" y="0"/>
          <a:chExt cx="0" cy="0"/>
        </a:xfrm>
      </p:grpSpPr>
      <p:sp>
        <p:nvSpPr>
          <p:cNvPr id="323" name="Google Shape;323;p30"/>
          <p:cNvSpPr txBox="1"/>
          <p:nvPr>
            <p:ph type="title"/>
          </p:nvPr>
        </p:nvSpPr>
        <p:spPr>
          <a:xfrm>
            <a:off x="3489400" y="2160325"/>
            <a:ext cx="3063300" cy="63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a:solidFill>
                  <a:schemeClr val="accent4"/>
                </a:solidFill>
                <a:latin typeface="Times New Roman" panose="02020603050405020304"/>
                <a:ea typeface="Times New Roman" panose="02020603050405020304"/>
                <a:cs typeface="Times New Roman" panose="02020603050405020304"/>
                <a:sym typeface="Times New Roman" panose="02020603050405020304"/>
              </a:rPr>
              <a:t>Thank you!</a:t>
            </a:r>
            <a:endParaRPr sz="3200">
              <a:solidFill>
                <a:schemeClr val="accent4"/>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lang="en-GB"/>
          </a:p>
        </p:txBody>
      </p:sp>
      <p:sp>
        <p:nvSpPr>
          <p:cNvPr id="235" name="Google Shape;235;p18"/>
          <p:cNvSpPr txBox="1"/>
          <p:nvPr/>
        </p:nvSpPr>
        <p:spPr>
          <a:xfrm>
            <a:off x="1297476" y="2183820"/>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rgbClr val="FFFFFF"/>
                </a:solidFill>
                <a:uFill>
                  <a:noFill/>
                </a:uFill>
                <a:latin typeface="Montserrat" panose="00000500000000000000"/>
                <a:ea typeface="Montserrat" panose="00000500000000000000"/>
                <a:cs typeface="Montserrat" panose="00000500000000000000"/>
                <a:sym typeface="Montserrat" panose="00000500000000000000"/>
                <a:hlinkClick r:id="rId1" action="ppaction://hlinksldjump"/>
              </a:rPr>
              <a:t>Overview</a:t>
            </a:r>
            <a:endParaRPr sz="1800">
              <a:solidFill>
                <a:srgbClr val="CACACA"/>
              </a:solidFill>
              <a:latin typeface="Average" panose="02000503040000020003"/>
              <a:ea typeface="Average" panose="02000503040000020003"/>
              <a:cs typeface="Average" panose="02000503040000020003"/>
              <a:sym typeface="Average" panose="02000503040000020003"/>
            </a:endParaRPr>
          </a:p>
        </p:txBody>
      </p:sp>
      <p:sp>
        <p:nvSpPr>
          <p:cNvPr id="236" name="Google Shape;236;p18"/>
          <p:cNvSpPr txBox="1"/>
          <p:nvPr/>
        </p:nvSpPr>
        <p:spPr>
          <a:xfrm>
            <a:off x="1294301" y="2509701"/>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rgbClr val="FFFFFF"/>
                </a:solidFill>
                <a:uFill>
                  <a:noFill/>
                </a:uFill>
                <a:latin typeface="Montserrat" panose="00000500000000000000"/>
                <a:ea typeface="Montserrat" panose="00000500000000000000"/>
                <a:cs typeface="Montserrat" panose="00000500000000000000"/>
                <a:sym typeface="Montserrat" panose="00000500000000000000"/>
                <a:hlinkClick r:id="rId2" action="ppaction://hlinksldjump"/>
              </a:rPr>
              <a:t>Understanding the problems</a:t>
            </a:r>
            <a:endParaRPr>
              <a:solidFill>
                <a:srgbClr val="CACACA"/>
              </a:solidFill>
              <a:latin typeface="Montserrat" panose="00000500000000000000"/>
              <a:ea typeface="Montserrat" panose="00000500000000000000"/>
              <a:cs typeface="Montserrat" panose="00000500000000000000"/>
              <a:sym typeface="Montserrat" panose="00000500000000000000"/>
            </a:endParaRPr>
          </a:p>
        </p:txBody>
      </p:sp>
      <p:sp>
        <p:nvSpPr>
          <p:cNvPr id="237" name="Google Shape;237;p18"/>
          <p:cNvSpPr txBox="1"/>
          <p:nvPr/>
        </p:nvSpPr>
        <p:spPr>
          <a:xfrm>
            <a:off x="1294301" y="2835201"/>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rgbClr val="FFFFFF"/>
                </a:solidFill>
                <a:uFill>
                  <a:noFill/>
                </a:uFill>
                <a:latin typeface="Montserrat" panose="00000500000000000000"/>
                <a:ea typeface="Montserrat" panose="00000500000000000000"/>
                <a:cs typeface="Montserrat" panose="00000500000000000000"/>
                <a:sym typeface="Montserrat" panose="00000500000000000000"/>
                <a:hlinkClick r:id="rId3" action="ppaction://hlinksldjump"/>
              </a:rPr>
              <a:t>Project Objective</a:t>
            </a:r>
            <a:endParaRPr>
              <a:solidFill>
                <a:srgbClr val="CACACA"/>
              </a:solidFill>
              <a:latin typeface="Montserrat" panose="00000500000000000000"/>
              <a:ea typeface="Montserrat" panose="00000500000000000000"/>
              <a:cs typeface="Montserrat" panose="00000500000000000000"/>
              <a:sym typeface="Montserrat" panose="00000500000000000000"/>
            </a:endParaRPr>
          </a:p>
        </p:txBody>
      </p:sp>
      <p:sp>
        <p:nvSpPr>
          <p:cNvPr id="238" name="Google Shape;238;p18"/>
          <p:cNvSpPr txBox="1"/>
          <p:nvPr/>
        </p:nvSpPr>
        <p:spPr>
          <a:xfrm>
            <a:off x="1294301" y="3160702"/>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chemeClr val="lt1"/>
                </a:solidFill>
                <a:latin typeface="Montserrat" panose="00000500000000000000"/>
                <a:ea typeface="Montserrat" panose="00000500000000000000"/>
                <a:cs typeface="Montserrat" panose="00000500000000000000"/>
                <a:sym typeface="Montserrat" panose="00000500000000000000"/>
              </a:rPr>
              <a:t>Features</a:t>
            </a:r>
            <a:endParaRPr>
              <a:solidFill>
                <a:schemeClr val="lt1"/>
              </a:solidFill>
              <a:latin typeface="Montserrat" panose="00000500000000000000"/>
              <a:ea typeface="Montserrat" panose="00000500000000000000"/>
              <a:cs typeface="Montserrat" panose="00000500000000000000"/>
              <a:sym typeface="Montserrat" panose="00000500000000000000"/>
            </a:endParaRPr>
          </a:p>
        </p:txBody>
      </p:sp>
      <p:sp>
        <p:nvSpPr>
          <p:cNvPr id="239" name="Google Shape;239;p18"/>
          <p:cNvSpPr txBox="1"/>
          <p:nvPr/>
        </p:nvSpPr>
        <p:spPr>
          <a:xfrm>
            <a:off x="1294301" y="3486202"/>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chemeClr val="lt1"/>
                </a:solidFill>
                <a:latin typeface="Montserrat" panose="00000500000000000000"/>
                <a:ea typeface="Montserrat" panose="00000500000000000000"/>
                <a:cs typeface="Montserrat" panose="00000500000000000000"/>
                <a:sym typeface="Montserrat" panose="00000500000000000000"/>
              </a:rPr>
              <a:t>Further Improvements</a:t>
            </a:r>
            <a:endParaRPr>
              <a:solidFill>
                <a:schemeClr val="lt1"/>
              </a:solidFill>
              <a:latin typeface="Montserrat" panose="00000500000000000000"/>
              <a:ea typeface="Montserrat" panose="00000500000000000000"/>
              <a:cs typeface="Montserrat" panose="00000500000000000000"/>
              <a:sym typeface="Montserrat" panose="00000500000000000000"/>
            </a:endParaRPr>
          </a:p>
        </p:txBody>
      </p:sp>
      <p:sp>
        <p:nvSpPr>
          <p:cNvPr id="240" name="Google Shape;240;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panose="02000503040000020003"/>
              <a:ea typeface="Average" panose="02000503040000020003"/>
              <a:cs typeface="Average" panose="02000503040000020003"/>
              <a:sym typeface="Average" panose="02000503040000020003"/>
            </a:endParaRPr>
          </a:p>
        </p:txBody>
      </p:sp>
      <p:sp>
        <p:nvSpPr>
          <p:cNvPr id="241" name="Google Shape;241;p18"/>
          <p:cNvSpPr txBox="1"/>
          <p:nvPr/>
        </p:nvSpPr>
        <p:spPr>
          <a:xfrm>
            <a:off x="4443276" y="2426100"/>
            <a:ext cx="3018300" cy="1407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70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l" rtl="0">
              <a:lnSpc>
                <a:spcPct val="150000"/>
              </a:lnSpc>
              <a:spcBef>
                <a:spcPts val="0"/>
              </a:spcBef>
              <a:spcAft>
                <a:spcPts val="0"/>
              </a:spcAft>
              <a:buNone/>
            </a:pPr>
            <a:endParaRPr sz="70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l" rtl="0">
              <a:spcBef>
                <a:spcPts val="0"/>
              </a:spcBef>
              <a:spcAft>
                <a:spcPts val="0"/>
              </a:spcAft>
              <a:buNone/>
            </a:pPr>
            <a:endParaRPr>
              <a:solidFill>
                <a:srgbClr val="CACACA"/>
              </a:solidFill>
              <a:latin typeface="Montserrat" panose="00000500000000000000"/>
              <a:ea typeface="Montserrat" panose="00000500000000000000"/>
              <a:cs typeface="Montserrat" panose="00000500000000000000"/>
              <a:sym typeface="Montserrat" panose="00000500000000000000"/>
            </a:endParaRPr>
          </a:p>
        </p:txBody>
      </p:sp>
      <p:sp>
        <p:nvSpPr>
          <p:cNvPr id="242" name="Google Shape;242;p18"/>
          <p:cNvSpPr txBox="1"/>
          <p:nvPr/>
        </p:nvSpPr>
        <p:spPr>
          <a:xfrm>
            <a:off x="4443276"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panose="00000500000000000000"/>
              <a:ea typeface="Montserrat" panose="00000500000000000000"/>
              <a:cs typeface="Montserrat" panose="00000500000000000000"/>
              <a:sym typeface="Montserrat" panose="00000500000000000000"/>
            </a:endParaRPr>
          </a:p>
        </p:txBody>
      </p:sp>
      <p:sp>
        <p:nvSpPr>
          <p:cNvPr id="243" name="Google Shape;243;p18"/>
          <p:cNvSpPr txBox="1"/>
          <p:nvPr/>
        </p:nvSpPr>
        <p:spPr>
          <a:xfrm>
            <a:off x="1294301" y="3811702"/>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chemeClr val="lt1"/>
                </a:solidFill>
                <a:latin typeface="Montserrat" panose="00000500000000000000"/>
                <a:ea typeface="Montserrat" panose="00000500000000000000"/>
                <a:cs typeface="Montserrat" panose="00000500000000000000"/>
                <a:sym typeface="Montserrat" panose="00000500000000000000"/>
              </a:rPr>
              <a:t>Conclusion</a:t>
            </a:r>
            <a:endParaRPr>
              <a:solidFill>
                <a:schemeClr val="lt1"/>
              </a:solidFill>
              <a:latin typeface="Montserrat" panose="00000500000000000000"/>
              <a:ea typeface="Montserrat" panose="00000500000000000000"/>
              <a:cs typeface="Montserrat" panose="00000500000000000000"/>
              <a:sym typeface="Montserrat" panose="00000500000000000000"/>
            </a:endParaRPr>
          </a:p>
        </p:txBody>
      </p:sp>
      <p:sp>
        <p:nvSpPr>
          <p:cNvPr id="244" name="Google Shape;244;p18"/>
          <p:cNvSpPr txBox="1"/>
          <p:nvPr/>
        </p:nvSpPr>
        <p:spPr>
          <a:xfrm>
            <a:off x="1294301" y="2151300"/>
            <a:ext cx="3018300" cy="325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chemeClr val="lt1"/>
              </a:solidFill>
              <a:latin typeface="Average" panose="02000503040000020003"/>
              <a:ea typeface="Average" panose="02000503040000020003"/>
              <a:cs typeface="Average" panose="02000503040000020003"/>
              <a:sym typeface="Average" panose="020005030400000200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8" name="Shape 248"/>
        <p:cNvGrpSpPr/>
        <p:nvPr/>
      </p:nvGrpSpPr>
      <p:grpSpPr>
        <a:xfrm>
          <a:off x="0" y="0"/>
          <a:ext cx="0" cy="0"/>
          <a:chOff x="0" y="0"/>
          <a:chExt cx="0" cy="0"/>
        </a:xfrm>
      </p:grpSpPr>
      <p:sp>
        <p:nvSpPr>
          <p:cNvPr id="249" name="Google Shape;249;p19"/>
          <p:cNvSpPr txBox="1"/>
          <p:nvPr>
            <p:ph type="title"/>
          </p:nvPr>
        </p:nvSpPr>
        <p:spPr>
          <a:xfrm>
            <a:off x="3536850" y="597875"/>
            <a:ext cx="1719000" cy="60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E599"/>
                </a:solidFill>
              </a:rPr>
              <a:t>Overview</a:t>
            </a:r>
            <a:endParaRPr>
              <a:solidFill>
                <a:srgbClr val="FFE599"/>
              </a:solidFill>
            </a:endParaRPr>
          </a:p>
        </p:txBody>
      </p:sp>
      <p:sp>
        <p:nvSpPr>
          <p:cNvPr id="250" name="Google Shape;250;p19"/>
          <p:cNvSpPr txBox="1"/>
          <p:nvPr>
            <p:ph type="body" idx="1"/>
          </p:nvPr>
        </p:nvSpPr>
        <p:spPr>
          <a:xfrm>
            <a:off x="1297500" y="1547475"/>
            <a:ext cx="7038900" cy="188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Created an user interactive web app for storing user sensitive information by hashing password and encrypting the information.  Used JSX, CSS,  javascript, React.js, realtime database from firebase for frontend, backend of the webapp and deployed the application in vercel.  passwords are hashed on the client side before storing in </a:t>
            </a:r>
            <a:r>
              <a:rPr lang="en-GB"/>
              <a:t>database</a:t>
            </a:r>
            <a:r>
              <a:rPr lang="en-GB"/>
              <a:t> and this hash key is used for the authentication of user. Provided the features for storing user information directly after encryption and the </a:t>
            </a:r>
            <a:r>
              <a:rPr lang="en-GB"/>
              <a:t>decrypted</a:t>
            </a:r>
            <a:r>
              <a:rPr lang="en-GB"/>
              <a:t> information is displayed only after validating the key entered by the user with the stored hash key.</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D966"/>
                </a:solidFill>
              </a:rPr>
              <a:t>Understanding the problems</a:t>
            </a:r>
            <a:endParaRPr>
              <a:solidFill>
                <a:srgbClr val="FFD966"/>
              </a:solidFill>
            </a:endParaRPr>
          </a:p>
        </p:txBody>
      </p:sp>
      <p:sp>
        <p:nvSpPr>
          <p:cNvPr id="256" name="Google Shape;256;p20"/>
          <p:cNvSpPr txBox="1"/>
          <p:nvPr>
            <p:ph type="body" idx="1"/>
          </p:nvPr>
        </p:nvSpPr>
        <p:spPr>
          <a:xfrm>
            <a:off x="2020350" y="1743675"/>
            <a:ext cx="5877300" cy="808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Montserrat" panose="00000500000000000000"/>
              <a:buChar char="●"/>
            </a:pPr>
            <a:r>
              <a:rPr lang="en-GB" sz="1400">
                <a:solidFill>
                  <a:srgbClr val="FFFFFF"/>
                </a:solidFill>
                <a:latin typeface="Montserrat" panose="00000500000000000000"/>
                <a:ea typeface="Montserrat" panose="00000500000000000000"/>
                <a:cs typeface="Montserrat" panose="00000500000000000000"/>
                <a:sym typeface="Montserrat" panose="00000500000000000000"/>
              </a:rPr>
              <a:t>Generally It’s hard to remember &amp; recall different strong secure passwords for different websites.</a:t>
            </a:r>
            <a:endParaRPr sz="1400">
              <a:solidFill>
                <a:srgbClr val="FFFFFF"/>
              </a:solidFill>
              <a:latin typeface="Montserrat" panose="00000500000000000000"/>
              <a:ea typeface="Montserrat" panose="00000500000000000000"/>
              <a:cs typeface="Montserrat" panose="00000500000000000000"/>
              <a:sym typeface="Montserrat" panose="00000500000000000000"/>
            </a:endParaRPr>
          </a:p>
        </p:txBody>
      </p:sp>
      <p:sp>
        <p:nvSpPr>
          <p:cNvPr id="257" name="Google Shape;257;p20"/>
          <p:cNvSpPr txBox="1"/>
          <p:nvPr>
            <p:ph type="body" idx="1"/>
          </p:nvPr>
        </p:nvSpPr>
        <p:spPr>
          <a:xfrm>
            <a:off x="2020350" y="2571738"/>
            <a:ext cx="5877300" cy="808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Montserrat" panose="00000500000000000000"/>
              <a:buChar char="●"/>
            </a:pPr>
            <a:r>
              <a:rPr lang="en-GB" sz="1400">
                <a:solidFill>
                  <a:srgbClr val="FFFFFF"/>
                </a:solidFill>
                <a:latin typeface="Montserrat" panose="00000500000000000000"/>
                <a:ea typeface="Montserrat" panose="00000500000000000000"/>
                <a:cs typeface="Montserrat" panose="00000500000000000000"/>
                <a:sym typeface="Montserrat" panose="00000500000000000000"/>
              </a:rPr>
              <a:t>Card details are generally saved as plain-text in cloud by users so that they can use it in across devices and </a:t>
            </a:r>
            <a:r>
              <a:rPr lang="en-GB" sz="1400">
                <a:solidFill>
                  <a:srgbClr val="FFFFFF"/>
                </a:solidFill>
                <a:latin typeface="Montserrat" panose="00000500000000000000"/>
                <a:ea typeface="Montserrat" panose="00000500000000000000"/>
                <a:cs typeface="Montserrat" panose="00000500000000000000"/>
                <a:sym typeface="Montserrat" panose="00000500000000000000"/>
              </a:rPr>
              <a:t>it's</a:t>
            </a:r>
            <a:r>
              <a:rPr lang="en-GB" sz="1400">
                <a:solidFill>
                  <a:srgbClr val="FFFFFF"/>
                </a:solidFill>
                <a:latin typeface="Montserrat" panose="00000500000000000000"/>
                <a:ea typeface="Montserrat" panose="00000500000000000000"/>
                <a:cs typeface="Montserrat" panose="00000500000000000000"/>
                <a:sym typeface="Montserrat" panose="00000500000000000000"/>
              </a:rPr>
              <a:t> generally targeted by hackers.</a:t>
            </a:r>
            <a:endParaRPr>
              <a:solidFill>
                <a:srgbClr val="FFFFFF"/>
              </a:solidFill>
            </a:endParaRPr>
          </a:p>
        </p:txBody>
      </p:sp>
      <p:sp>
        <p:nvSpPr>
          <p:cNvPr id="258" name="Google Shape;258;p20"/>
          <p:cNvSpPr txBox="1"/>
          <p:nvPr>
            <p:ph type="body" idx="1"/>
          </p:nvPr>
        </p:nvSpPr>
        <p:spPr>
          <a:xfrm>
            <a:off x="2020350" y="3700838"/>
            <a:ext cx="5877300" cy="808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Font typeface="Montserrat" panose="00000500000000000000"/>
              <a:buChar char="●"/>
            </a:pPr>
            <a:r>
              <a:rPr lang="en-GB" sz="1400">
                <a:solidFill>
                  <a:srgbClr val="FFFFFF"/>
                </a:solidFill>
                <a:latin typeface="Montserrat" panose="00000500000000000000"/>
                <a:ea typeface="Montserrat" panose="00000500000000000000"/>
                <a:cs typeface="Montserrat" panose="00000500000000000000"/>
                <a:sym typeface="Montserrat" panose="00000500000000000000"/>
              </a:rPr>
              <a:t>There is lack of proper encrypted storage applications for saving sensitive personal information.</a:t>
            </a:r>
            <a:endParaRPr sz="1400">
              <a:solidFill>
                <a:srgbClr val="FFFFFF"/>
              </a:solidFill>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3195750" y="312400"/>
            <a:ext cx="2752500" cy="6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E599"/>
                </a:solidFill>
              </a:rPr>
              <a:t>Project objective</a:t>
            </a:r>
            <a:endParaRPr>
              <a:solidFill>
                <a:srgbClr val="FFE599"/>
              </a:solidFill>
            </a:endParaRPr>
          </a:p>
        </p:txBody>
      </p:sp>
      <p:sp>
        <p:nvSpPr>
          <p:cNvPr id="264" name="Google Shape;264;p21"/>
          <p:cNvSpPr txBox="1"/>
          <p:nvPr>
            <p:ph type="body" idx="1"/>
          </p:nvPr>
        </p:nvSpPr>
        <p:spPr>
          <a:xfrm>
            <a:off x="4028075" y="1597350"/>
            <a:ext cx="4318500" cy="1948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p>
          <a:p>
            <a:pPr marL="457200" lvl="0" indent="-311150" algn="l" rtl="0">
              <a:spcBef>
                <a:spcPts val="1600"/>
              </a:spcBef>
              <a:spcAft>
                <a:spcPts val="0"/>
              </a:spcAft>
              <a:buSzPts val="1300"/>
              <a:buChar char="●"/>
            </a:pPr>
            <a:r>
              <a:rPr lang="en-GB">
                <a:solidFill>
                  <a:schemeClr val="lt1"/>
                </a:solidFill>
              </a:rPr>
              <a:t>Storing the Sensitive Information like passwords, card details securely and can be easily able to access only by the authenticated user.</a:t>
            </a:r>
            <a:endParaRPr>
              <a:solidFill>
                <a:schemeClr val="lt1"/>
              </a:solidFill>
            </a:endParaRPr>
          </a:p>
          <a:p>
            <a:pPr marL="457200" lvl="0" indent="-311150" algn="l" rtl="0">
              <a:spcBef>
                <a:spcPts val="0"/>
              </a:spcBef>
              <a:spcAft>
                <a:spcPts val="0"/>
              </a:spcAft>
              <a:buClr>
                <a:schemeClr val="lt1"/>
              </a:buClr>
              <a:buSzPts val="1300"/>
              <a:buChar char="●"/>
            </a:pPr>
            <a:r>
              <a:rPr lang="en-GB">
                <a:solidFill>
                  <a:schemeClr val="lt1"/>
                </a:solidFill>
              </a:rPr>
              <a:t>The user information is stored in encrypted format using AES cipher, SHA-256 Hashing . The encryption and hashing are done at client’s side.</a:t>
            </a:r>
            <a:endParaRPr>
              <a:solidFill>
                <a:schemeClr val="lt1"/>
              </a:solidFill>
            </a:endParaRPr>
          </a:p>
          <a:p>
            <a:pPr marL="0" lvl="0" indent="0" algn="l" rtl="0">
              <a:spcBef>
                <a:spcPts val="1600"/>
              </a:spcBef>
              <a:spcAft>
                <a:spcPts val="1600"/>
              </a:spcAft>
              <a:buNone/>
            </a:p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297500" y="393750"/>
            <a:ext cx="7038900" cy="57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4"/>
                </a:solidFill>
              </a:rPr>
              <a:t>Features</a:t>
            </a:r>
            <a:endParaRPr>
              <a:solidFill>
                <a:schemeClr val="accent4"/>
              </a:solidFill>
            </a:endParaRPr>
          </a:p>
        </p:txBody>
      </p:sp>
      <p:sp>
        <p:nvSpPr>
          <p:cNvPr id="270" name="Google Shape;270;p22"/>
          <p:cNvSpPr txBox="1"/>
          <p:nvPr>
            <p:ph type="body" idx="1"/>
          </p:nvPr>
        </p:nvSpPr>
        <p:spPr>
          <a:xfrm>
            <a:off x="1297500" y="1537000"/>
            <a:ext cx="7038900" cy="32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a:t>User passwords are not saved in </a:t>
            </a:r>
            <a:r>
              <a:rPr lang="en-GB" sz="1400"/>
              <a:t>the database only the SHA-256 hash value is saved for comparison and hashing is performed on client side.</a:t>
            </a:r>
            <a:endParaRPr sz="1400"/>
          </a:p>
          <a:p>
            <a:pPr marL="457200" lvl="0" indent="-317500" algn="l" rtl="0">
              <a:spcBef>
                <a:spcPts val="0"/>
              </a:spcBef>
              <a:spcAft>
                <a:spcPts val="0"/>
              </a:spcAft>
              <a:buSzPts val="1400"/>
              <a:buChar char="●"/>
            </a:pPr>
            <a:r>
              <a:rPr lang="en-GB" sz="1400"/>
              <a:t>Add passwords, add card details, ,add text data features are included in this web app where user can store the website and the account username and password information, Credit/Debit card details, directly storing the text respectively</a:t>
            </a:r>
            <a:endParaRPr sz="1400"/>
          </a:p>
          <a:p>
            <a:pPr marL="457200" lvl="0" indent="-317500" algn="l" rtl="0">
              <a:spcBef>
                <a:spcPts val="0"/>
              </a:spcBef>
              <a:spcAft>
                <a:spcPts val="0"/>
              </a:spcAft>
              <a:buSzPts val="1400"/>
              <a:buChar char="●"/>
            </a:pPr>
            <a:r>
              <a:rPr lang="en-GB" sz="1400"/>
              <a:t>This data is saved after performing AES encryption at the client side, is saved in the firebase realtime database.</a:t>
            </a:r>
            <a:endParaRPr sz="1400"/>
          </a:p>
          <a:p>
            <a:pPr marL="457200" lvl="0" indent="-317500" algn="l" rtl="0">
              <a:spcBef>
                <a:spcPts val="0"/>
              </a:spcBef>
              <a:spcAft>
                <a:spcPts val="0"/>
              </a:spcAft>
              <a:buSzPts val="1400"/>
              <a:buChar char="●"/>
            </a:pPr>
            <a:r>
              <a:rPr lang="en-GB" sz="1400"/>
              <a:t>Used </a:t>
            </a:r>
            <a:r>
              <a:rPr lang="en-GB" sz="1400"/>
              <a:t>FireBase auth rules for database so that no users can access data handling APIs without authentication.</a:t>
            </a:r>
            <a:endParaRPr sz="1400"/>
          </a:p>
          <a:p>
            <a:pPr marL="457200" lvl="0" indent="-317500" algn="l" rtl="0">
              <a:spcBef>
                <a:spcPts val="0"/>
              </a:spcBef>
              <a:spcAft>
                <a:spcPts val="0"/>
              </a:spcAft>
              <a:buSzPts val="1400"/>
              <a:buChar char="●"/>
            </a:pPr>
            <a:r>
              <a:rPr lang="en-GB" sz="1400"/>
              <a:t>User data is decrypted and displayed after validating the user by prompting for key.</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Fire Store Realtime Database</a:t>
            </a:r>
            <a:endParaRPr lang="en-GB"/>
          </a:p>
        </p:txBody>
      </p:sp>
      <p:sp>
        <p:nvSpPr>
          <p:cNvPr id="276" name="Google Shape;276;p23"/>
          <p:cNvSpPr txBox="1"/>
          <p:nvPr>
            <p:ph type="body" idx="1"/>
          </p:nvPr>
        </p:nvSpPr>
        <p:spPr>
          <a:xfrm>
            <a:off x="522375" y="1913213"/>
            <a:ext cx="5505300" cy="1918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Easily get data in Real-Time, Effortlessly Scalable.</a:t>
            </a:r>
            <a:endParaRPr lang="en-GB"/>
          </a:p>
          <a:p>
            <a:pPr marL="457200" lvl="0" indent="-311150" algn="l" rtl="0">
              <a:spcBef>
                <a:spcPts val="0"/>
              </a:spcBef>
              <a:spcAft>
                <a:spcPts val="0"/>
              </a:spcAft>
              <a:buSzPts val="1300"/>
              <a:buChar char="●"/>
            </a:pPr>
            <a:r>
              <a:rPr lang="en-GB"/>
              <a:t>Firestore can be used either on the client or server.</a:t>
            </a:r>
            <a:endParaRPr lang="en-GB"/>
          </a:p>
          <a:p>
            <a:pPr marL="457200" lvl="0" indent="-311150" algn="l" rtl="0">
              <a:spcBef>
                <a:spcPts val="0"/>
              </a:spcBef>
              <a:spcAft>
                <a:spcPts val="0"/>
              </a:spcAft>
              <a:buSzPts val="1300"/>
              <a:buChar char="●"/>
            </a:pPr>
            <a:r>
              <a:rPr lang="en-GB"/>
              <a:t>Flexibility as a NoSQL Database.</a:t>
            </a:r>
            <a:endParaRPr lang="en-GB"/>
          </a:p>
          <a:p>
            <a:pPr marL="457200" lvl="0" indent="-311150" algn="l" rtl="0">
              <a:spcBef>
                <a:spcPts val="0"/>
              </a:spcBef>
              <a:spcAft>
                <a:spcPts val="0"/>
              </a:spcAft>
              <a:buSzPts val="1300"/>
              <a:buChar char="●"/>
            </a:pPr>
            <a:r>
              <a:rPr lang="en-GB"/>
              <a:t>NoSQL means that the data isn't stored in tables and columns as a standard SQL database would be. It is structured like a key-value store, as if it was one big JavaScript object.</a:t>
            </a:r>
            <a:endParaRPr lang="en-GB"/>
          </a:p>
          <a:p>
            <a:pPr marL="457200" lvl="0" indent="-311150" algn="l" rtl="0">
              <a:spcBef>
                <a:spcPts val="0"/>
              </a:spcBef>
              <a:spcAft>
                <a:spcPts val="0"/>
              </a:spcAft>
              <a:buSzPts val="1300"/>
              <a:buChar char="●"/>
            </a:pPr>
            <a:r>
              <a:rPr lang="en-GB"/>
              <a:t>Only authenticated users can access collection with name as UUID</a:t>
            </a:r>
            <a:endParaRPr lang="en-GB"/>
          </a:p>
        </p:txBody>
      </p:sp>
      <p:pic>
        <p:nvPicPr>
          <p:cNvPr id="277" name="Google Shape;277;p23"/>
          <p:cNvPicPr preferRelativeResize="0"/>
          <p:nvPr/>
        </p:nvPicPr>
        <p:blipFill>
          <a:blip r:embed="rId1"/>
          <a:stretch>
            <a:fillRect/>
          </a:stretch>
        </p:blipFill>
        <p:spPr>
          <a:xfrm>
            <a:off x="6533188" y="1010325"/>
            <a:ext cx="2295525" cy="3724275"/>
          </a:xfrm>
          <a:prstGeom prst="rect">
            <a:avLst/>
          </a:prstGeom>
          <a:noFill/>
          <a:ln>
            <a:noFill/>
          </a:ln>
        </p:spPr>
      </p:pic>
      <p:sp>
        <p:nvSpPr>
          <p:cNvPr id="278" name="Google Shape;278;p23"/>
          <p:cNvSpPr txBox="1"/>
          <p:nvPr/>
        </p:nvSpPr>
        <p:spPr>
          <a:xfrm>
            <a:off x="6914200" y="4719850"/>
            <a:ext cx="156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panose="020F0502020204030203"/>
                <a:ea typeface="Lato" panose="020F0502020204030203"/>
                <a:cs typeface="Lato" panose="020F0502020204030203"/>
                <a:sym typeface="Lato" panose="020F0502020204030203"/>
              </a:rPr>
              <a:t>Database Schema</a:t>
            </a:r>
            <a:endParaRPr>
              <a:solidFill>
                <a:schemeClr val="lt1"/>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24"/>
          <p:cNvSpPr txBox="1"/>
          <p:nvPr>
            <p:ph type="title"/>
          </p:nvPr>
        </p:nvSpPr>
        <p:spPr>
          <a:xfrm>
            <a:off x="736200" y="2117575"/>
            <a:ext cx="3036300" cy="67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00"/>
                </a:solidFill>
              </a:rPr>
              <a:t>SHA-256 Hashing</a:t>
            </a:r>
            <a:endParaRPr>
              <a:solidFill>
                <a:srgbClr val="00FF00"/>
              </a:solidFill>
            </a:endParaRPr>
          </a:p>
        </p:txBody>
      </p:sp>
      <p:sp>
        <p:nvSpPr>
          <p:cNvPr id="284" name="Google Shape;284;p24"/>
          <p:cNvSpPr txBox="1"/>
          <p:nvPr>
            <p:ph type="body" idx="2"/>
          </p:nvPr>
        </p:nvSpPr>
        <p:spPr>
          <a:xfrm>
            <a:off x="4311550" y="1572875"/>
            <a:ext cx="4230300" cy="2467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Hashing is primarily used for authentication.</a:t>
            </a:r>
            <a:endParaRPr lang="en-GB"/>
          </a:p>
          <a:p>
            <a:pPr marL="457200" lvl="0" indent="-311150" algn="l" rtl="0">
              <a:spcBef>
                <a:spcPts val="0"/>
              </a:spcBef>
              <a:spcAft>
                <a:spcPts val="0"/>
              </a:spcAft>
              <a:buSzPts val="1300"/>
              <a:buChar char="●"/>
            </a:pPr>
            <a:r>
              <a:rPr lang="en-GB"/>
              <a:t>Secure Hashing Algorithm is a One way cryptographic function which cannot be decrypted back,  data is mapped to a fixed-length value. </a:t>
            </a:r>
            <a:endParaRPr lang="en-GB"/>
          </a:p>
          <a:p>
            <a:pPr marL="457200" lvl="0" indent="-311150" algn="l" rtl="0">
              <a:spcBef>
                <a:spcPts val="0"/>
              </a:spcBef>
              <a:spcAft>
                <a:spcPts val="0"/>
              </a:spcAft>
              <a:buSzPts val="1300"/>
              <a:buChar char="●"/>
            </a:pPr>
            <a:r>
              <a:rPr lang="en-GB"/>
              <a:t>SHA-256 generates a 256-bit (32-byte) unique signature of a text.</a:t>
            </a:r>
            <a:endParaRPr lang="en-GB"/>
          </a:p>
          <a:p>
            <a:pPr marL="457200" lvl="0" indent="-311150" algn="l" rtl="0">
              <a:spcBef>
                <a:spcPts val="0"/>
              </a:spcBef>
              <a:spcAft>
                <a:spcPts val="0"/>
              </a:spcAft>
              <a:buSzPts val="1300"/>
              <a:buChar char="●"/>
            </a:pPr>
            <a:r>
              <a:rPr lang="en-GB"/>
              <a:t>Best Known Hashing algorithm used in most SSL(secure sockets layer)/TLS cipher suites.</a:t>
            </a:r>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1246475" y="3325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4"/>
                </a:solidFill>
              </a:rPr>
              <a:t>SHA-256 Hashing</a:t>
            </a:r>
            <a:endParaRPr>
              <a:solidFill>
                <a:schemeClr val="accent4"/>
              </a:solidFill>
            </a:endParaRPr>
          </a:p>
        </p:txBody>
      </p:sp>
      <p:pic>
        <p:nvPicPr>
          <p:cNvPr id="290" name="Google Shape;290;p25"/>
          <p:cNvPicPr preferRelativeResize="0"/>
          <p:nvPr/>
        </p:nvPicPr>
        <p:blipFill>
          <a:blip r:embed="rId1"/>
          <a:stretch>
            <a:fillRect/>
          </a:stretch>
        </p:blipFill>
        <p:spPr>
          <a:xfrm>
            <a:off x="2473263" y="1078500"/>
            <a:ext cx="4197475" cy="3541625"/>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3797</Words>
  <Application>WPS Presentation</Application>
  <PresentationFormat/>
  <Paragraphs>91</Paragraphs>
  <Slides>13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Arial</vt:lpstr>
      <vt:lpstr>SimSun</vt:lpstr>
      <vt:lpstr>Wingdings</vt:lpstr>
      <vt:lpstr>Arial</vt:lpstr>
      <vt:lpstr>Montserrat</vt:lpstr>
      <vt:lpstr>Lato</vt:lpstr>
      <vt:lpstr>Average</vt:lpstr>
      <vt:lpstr>Times New Roman</vt:lpstr>
      <vt:lpstr>Microsoft YaHei</vt:lpstr>
      <vt:lpstr>Arial Unicode MS</vt:lpstr>
      <vt:lpstr>Focus</vt:lpstr>
      <vt:lpstr>Secure Vault</vt:lpstr>
      <vt:lpstr>Table of Contents</vt:lpstr>
      <vt:lpstr>Overview</vt:lpstr>
      <vt:lpstr>Understanding the problems</vt:lpstr>
      <vt:lpstr>Project objective</vt:lpstr>
      <vt:lpstr>Features</vt:lpstr>
      <vt:lpstr>Fire Store Realtime Database</vt:lpstr>
      <vt:lpstr>SHA-256 Hashing</vt:lpstr>
      <vt:lpstr>SHA-256 Hashing</vt:lpstr>
      <vt:lpstr>AES Cipher</vt:lpstr>
      <vt:lpstr>AES Cipher</vt:lpstr>
      <vt:lpstr>Further Improvements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Vault</dc:title>
  <dc:creator/>
  <cp:lastModifiedBy>Srinjan Mandal</cp:lastModifiedBy>
  <cp:revision>1</cp:revision>
  <dcterms:created xsi:type="dcterms:W3CDTF">2025-06-06T15:39:11Z</dcterms:created>
  <dcterms:modified xsi:type="dcterms:W3CDTF">2025-06-06T15:39:11Z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5F3F845BE4D349F9B6218985D7552762_12</vt:lpwstr>
  </property>
  <property fmtid="{D5CDD505-2E9C-101B-9397-08002B2CF9AE}" pid="3" name="KSOProductBuildVer">
    <vt:lpwstr>1033-12.2.0.21179</vt:lpwstr>
  </property>
</Properties>
</file>